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276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40" r:id="rId13"/>
    <p:sldId id="442" r:id="rId14"/>
    <p:sldId id="473" r:id="rId15"/>
    <p:sldId id="445" r:id="rId16"/>
    <p:sldId id="474" r:id="rId17"/>
    <p:sldId id="486" r:id="rId18"/>
    <p:sldId id="487" r:id="rId19"/>
    <p:sldId id="488" r:id="rId20"/>
    <p:sldId id="489" r:id="rId21"/>
    <p:sldId id="490" r:id="rId22"/>
    <p:sldId id="506" r:id="rId23"/>
    <p:sldId id="491" r:id="rId24"/>
    <p:sldId id="492" r:id="rId25"/>
    <p:sldId id="507" r:id="rId26"/>
    <p:sldId id="493" r:id="rId27"/>
    <p:sldId id="494" r:id="rId28"/>
    <p:sldId id="497" r:id="rId29"/>
    <p:sldId id="498" r:id="rId30"/>
    <p:sldId id="499" r:id="rId31"/>
    <p:sldId id="500" r:id="rId32"/>
    <p:sldId id="501" r:id="rId33"/>
    <p:sldId id="502" r:id="rId34"/>
    <p:sldId id="504" r:id="rId35"/>
    <p:sldId id="505" r:id="rId36"/>
    <p:sldId id="349" r:id="rId37"/>
    <p:sldId id="483" r:id="rId38"/>
    <p:sldId id="485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  <p14:sldId id="471"/>
          </p14:sldIdLst>
        </p14:section>
        <p14:section name="Database Engine" id="{813DF7E2-74AB-4E3A-9B46-2566DC216237}">
          <p14:sldIdLst>
            <p14:sldId id="472"/>
            <p14:sldId id="440"/>
            <p14:sldId id="442"/>
            <p14:sldId id="473"/>
            <p14:sldId id="445"/>
            <p14:sldId id="474"/>
          </p14:sldIdLst>
        </p14:section>
        <p14:section name="Data Types" id="{55A53032-C71A-45F5-AAAC-83A836CEC09A}">
          <p14:sldIdLst>
            <p14:sldId id="486"/>
            <p14:sldId id="487"/>
            <p14:sldId id="488"/>
          </p14:sldIdLst>
        </p14:section>
        <p14:section name="Database Modeling" id="{C8858E17-B654-48A2-8C3A-F37DC8FDBDF9}">
          <p14:sldIdLst>
            <p14:sldId id="489"/>
            <p14:sldId id="490"/>
            <p14:sldId id="506"/>
            <p14:sldId id="491"/>
            <p14:sldId id="492"/>
            <p14:sldId id="507"/>
            <p14:sldId id="493"/>
            <p14:sldId id="494"/>
            <p14:sldId id="497"/>
            <p14:sldId id="498"/>
          </p14:sldIdLst>
        </p14:section>
        <p14:section name="Basic SQL Queries" id="{B24B9791-E14A-455F-8429-8F7E154F49F0}">
          <p14:sldIdLst>
            <p14:sldId id="499"/>
            <p14:sldId id="500"/>
            <p14:sldId id="501"/>
            <p14:sldId id="502"/>
            <p14:sldId id="504"/>
            <p14:sldId id="505"/>
          </p14:sldIdLst>
        </p14:section>
        <p14:section name="Conclusion" id="{10E03AB1-9AA8-4E86-9A64-D741901E50A2}">
          <p14:sldIdLst>
            <p14:sldId id="349"/>
            <p14:sldId id="483"/>
            <p14:sldId id="485"/>
            <p14:sldId id="3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00B05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7" autoAdjust="0"/>
    <p:restoredTop sz="70290" autoAdjust="0"/>
  </p:normalViewPr>
  <p:slideViewPr>
    <p:cSldViewPr>
      <p:cViewPr>
        <p:scale>
          <a:sx n="118" d="100"/>
          <a:sy n="118" d="100"/>
        </p:scale>
        <p:origin x="-120" y="-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8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5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hyperlink" Target="http://www.mysql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www.apachefriends.org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heidisql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infragistics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MySQL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27704" y="3807577"/>
            <a:ext cx="187262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 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MySQL &amp; DB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65812" y="5638800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http://db-engines.com/en/ranking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1223962"/>
            <a:ext cx="102298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XAMPP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or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  <a:hlinkClick r:id="rId3"/>
              </a:rPr>
              <a:t>Official MySQL Server</a:t>
            </a:r>
            <a:endParaRPr lang="en-US" dirty="0" smtClean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Download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  <a:hlinkClick r:id="rId4"/>
              </a:rPr>
              <a:t>HeidiSQL</a:t>
            </a:r>
            <a:endParaRPr lang="en-US" dirty="0"/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Clients </a:t>
            </a:r>
            <a:r>
              <a:rPr lang="en-US" dirty="0"/>
              <a:t>&amp; Servers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24" y="4816348"/>
            <a:ext cx="1660652" cy="166065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6" name="Picture 2" descr="C:\Users\MadWings\Desktop\cargar-base-de-datos-con-heidisq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1" y="4816348"/>
            <a:ext cx="3874855" cy="166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dWings\Desktop\XAMP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24" y="2209800"/>
            <a:ext cx="3836656" cy="13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dWings\Desktop\mysql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53" y="2209800"/>
            <a:ext cx="3150359" cy="13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</a:t>
            </a:r>
            <a:r>
              <a:rPr lang="en-US" dirty="0"/>
              <a:t>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817620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18548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6748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4884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18548" y="3444240"/>
            <a:ext cx="3642572" cy="54864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5408" y="1905000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5408" y="3095172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501025"/>
              </p:ext>
            </p:extLst>
          </p:nvPr>
        </p:nvGraphicFramePr>
        <p:xfrm>
          <a:off x="1632457" y="2471599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=""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=""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5100" y="3401444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4900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176939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4900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 smtClean="0"/>
              <a:t>MySQL </a:t>
            </a:r>
            <a:r>
              <a:rPr lang="en-US" dirty="0"/>
              <a:t>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1" name="Picture 3" descr="C:\Users\MadWings\Desktop\4-table-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2" y="1190625"/>
            <a:ext cx="55816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cs typeface="Consolas" pitchFamily="49" charset="0"/>
              </a:rPr>
              <a:t>–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cs typeface="Consolas" pitchFamily="49" charset="0"/>
              </a:rPr>
              <a:t>different sizes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b="1" noProof="1" smtClean="0">
                <a:cs typeface="Consolas" pitchFamily="49" charset="0"/>
              </a:rPr>
              <a:t> </a:t>
            </a:r>
            <a:r>
              <a:rPr lang="en-US" noProof="1" smtClean="0">
                <a:cs typeface="Consolas" pitchFamily="49" charset="0"/>
              </a:rPr>
              <a:t>– representing real numbers</a:t>
            </a:r>
            <a:endParaRPr lang="en-US" noProof="1"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Strings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text,tinytext,mediumtext,longtext </a:t>
            </a:r>
            <a:r>
              <a:rPr lang="en-US" noProof="1" smtClean="0"/>
              <a:t>– text </a:t>
            </a:r>
            <a:r>
              <a:rPr lang="en-US" noProof="1"/>
              <a:t>data </a:t>
            </a:r>
            <a:r>
              <a:rPr lang="en-US" noProof="1" smtClean="0"/>
              <a:t>block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</a:t>
            </a:r>
            <a:r>
              <a:rPr lang="en-US" dirty="0"/>
              <a:t>Types in</a:t>
            </a:r>
            <a:r>
              <a:rPr lang="bg-BG" dirty="0"/>
              <a:t> </a:t>
            </a:r>
            <a:r>
              <a:rPr lang="en-US" dirty="0" smtClean="0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data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binary(size)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</a:t>
            </a:r>
            <a:r>
              <a:rPr lang="en-US" dirty="0" smtClean="0"/>
              <a:t>binary byte strings</a:t>
            </a:r>
            <a:endParaRPr lang="bg-BG" dirty="0"/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varbinary(size)</a:t>
            </a:r>
            <a:r>
              <a:rPr lang="bg-BG" dirty="0"/>
              <a:t> – </a:t>
            </a:r>
            <a:r>
              <a:rPr lang="en-US" dirty="0" smtClean="0"/>
              <a:t>variable size </a:t>
            </a:r>
            <a:r>
              <a:rPr lang="en-US" dirty="0"/>
              <a:t>binary byte strings</a:t>
            </a:r>
            <a:endParaRPr lang="en-US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 smtClean="0"/>
              <a:t>Date and time</a:t>
            </a:r>
          </a:p>
          <a:p>
            <a:pPr lvl="1"/>
            <a:r>
              <a:rPr lang="en-US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</a:t>
            </a:r>
            <a:r>
              <a:rPr lang="en-US" dirty="0" smtClean="0"/>
              <a:t> – range is '0001-01-01 to 9999-12-31'</a:t>
            </a:r>
            <a:endParaRPr lang="en-US" dirty="0"/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 smtClean="0"/>
              <a:t>range </a:t>
            </a:r>
            <a:r>
              <a:rPr lang="en-US" dirty="0"/>
              <a:t>is '1000-01-01 00:00:00' to '9999-12-31 23:59:59</a:t>
            </a:r>
            <a:r>
              <a:rPr lang="en-US" dirty="0" smtClean="0"/>
              <a:t>'</a:t>
            </a:r>
            <a:endParaRPr lang="en-US" dirty="0"/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range </a:t>
            </a:r>
            <a:r>
              <a:rPr lang="en-US" dirty="0"/>
              <a:t>of '1970-01-01 00:00:01' UTC to '2038-01-19 03:14:07' UTC.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Data </a:t>
            </a:r>
            <a:r>
              <a:rPr lang="en-US" dirty="0"/>
              <a:t>Types in</a:t>
            </a:r>
            <a:r>
              <a:rPr lang="bg-BG" dirty="0"/>
              <a:t> </a:t>
            </a:r>
            <a:r>
              <a:rPr lang="en-US" dirty="0" smtClean="0"/>
              <a:t>MySQL (2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93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Definition using HeidiSQL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32312" y="1676400"/>
            <a:ext cx="3124200" cy="2636408"/>
            <a:chOff x="4189412" y="1981200"/>
            <a:chExt cx="3124200" cy="2636408"/>
          </a:xfrm>
        </p:grpSpPr>
        <p:pic>
          <p:nvPicPr>
            <p:cNvPr id="10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11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306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Data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Database Modeling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Using HeidiSQL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Basic SQL Queries</a:t>
            </a: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HeidiSQL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dirty="0"/>
              <a:t>tool</a:t>
            </a:r>
            <a:r>
              <a:rPr lang="bg-BG" dirty="0"/>
              <a:t> </a:t>
            </a:r>
            <a:r>
              <a:rPr lang="en-US" dirty="0" smtClean="0"/>
              <a:t>that helps us </a:t>
            </a:r>
            <a:r>
              <a:rPr lang="en-US" dirty="0"/>
              <a:t>when working with the database</a:t>
            </a:r>
            <a:r>
              <a:rPr lang="bg-BG" dirty="0"/>
              <a:t> </a:t>
            </a:r>
            <a:r>
              <a:rPr lang="en-US" dirty="0"/>
              <a:t>and its objects</a:t>
            </a:r>
            <a:endParaRPr lang="bg-BG" dirty="0"/>
          </a:p>
          <a:p>
            <a:pPr>
              <a:spcBef>
                <a:spcPct val="45000"/>
              </a:spcBef>
            </a:pPr>
            <a:r>
              <a:rPr lang="en-US" dirty="0"/>
              <a:t>Enables us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To create a new database</a:t>
            </a:r>
            <a:endParaRPr lang="bg-BG" dirty="0"/>
          </a:p>
          <a:p>
            <a:pPr lvl="1"/>
            <a:r>
              <a:rPr lang="en-US" dirty="0"/>
              <a:t>To create objects in the database</a:t>
            </a:r>
            <a:r>
              <a:rPr lang="bg-BG" dirty="0"/>
              <a:t> (</a:t>
            </a:r>
            <a:r>
              <a:rPr lang="en-US" dirty="0"/>
              <a:t>tables</a:t>
            </a:r>
            <a:r>
              <a:rPr lang="bg-BG" dirty="0"/>
              <a:t>, </a:t>
            </a:r>
            <a:r>
              <a:rPr lang="en-US" dirty="0"/>
              <a:t>stored procedures</a:t>
            </a:r>
            <a:r>
              <a:rPr lang="bg-BG" dirty="0"/>
              <a:t>, </a:t>
            </a:r>
            <a:r>
              <a:rPr lang="en-US" dirty="0"/>
              <a:t>relationships and others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To change the properties of objects</a:t>
            </a:r>
            <a:endParaRPr lang="bg-BG" dirty="0"/>
          </a:p>
          <a:p>
            <a:pPr lvl="1"/>
            <a:r>
              <a:rPr lang="en-US" dirty="0"/>
              <a:t>To enter records into the tables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en-US" dirty="0" smtClean="0"/>
              <a:t>HeidiSQL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7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Connect to MySQL Server with user </a:t>
            </a:r>
            <a:r>
              <a:rPr lang="en-GB" sz="3200" b="1" dirty="0">
                <a:solidFill>
                  <a:srgbClr val="F3BE60"/>
                </a:solidFill>
              </a:rPr>
              <a:t>root</a:t>
            </a:r>
            <a:r>
              <a:rPr lang="en-GB" sz="3200" b="1" dirty="0"/>
              <a:t> </a:t>
            </a:r>
            <a:r>
              <a:rPr lang="en-GB" sz="3200" dirty="0"/>
              <a:t>and the password you set </a:t>
            </a:r>
            <a:r>
              <a:rPr lang="en-GB" sz="3200" dirty="0" smtClean="0"/>
              <a:t>up </a:t>
            </a:r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New Connection</a:t>
            </a:r>
            <a:endParaRPr lang="en-US" dirty="0"/>
          </a:p>
        </p:txBody>
      </p:sp>
      <p:pic>
        <p:nvPicPr>
          <p:cNvPr id="3077" name="Picture 5" descr="Screenshot 2016-08-25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2209800"/>
            <a:ext cx="7162800" cy="43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5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 </a:t>
            </a:r>
            <a:r>
              <a:rPr lang="en-US" sz="3200" dirty="0">
                <a:solidFill>
                  <a:schemeClr val="accent1"/>
                </a:solidFill>
              </a:rPr>
              <a:t>C</a:t>
            </a:r>
            <a:r>
              <a:rPr lang="en-US" sz="3200" dirty="0" smtClean="0">
                <a:solidFill>
                  <a:schemeClr val="accent1"/>
                </a:solidFill>
              </a:rPr>
              <a:t>reate new -&gt; Database </a:t>
            </a:r>
            <a:r>
              <a:rPr lang="en-US" sz="3200" dirty="0"/>
              <a:t>from the </a:t>
            </a:r>
            <a:r>
              <a:rPr lang="en-US" sz="3200" dirty="0">
                <a:solidFill>
                  <a:schemeClr val="accent1"/>
                </a:solidFill>
              </a:rPr>
              <a:t>context </a:t>
            </a:r>
            <a:r>
              <a:rPr lang="en-US" sz="3200" dirty="0" smtClean="0">
                <a:solidFill>
                  <a:schemeClr val="accent1"/>
                </a:solidFill>
              </a:rPr>
              <a:t>menu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/>
              <a:t>New Database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6551612" y="3505200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 descr="C:\Users\Valio\AppData\Local\Microsoft\Windows\INetCacheContent.Word\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057400"/>
            <a:ext cx="5334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60" y="2133600"/>
            <a:ext cx="3842152" cy="3067597"/>
          </a:xfrm>
          <a:prstGeom prst="rect">
            <a:avLst/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923212" y="5410199"/>
            <a:ext cx="3505200" cy="491707"/>
          </a:xfrm>
          <a:prstGeom prst="wedgeRoundRectCallout">
            <a:avLst>
              <a:gd name="adj1" fmla="val -12413"/>
              <a:gd name="adj2" fmla="val -1766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Encoding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8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context menu </a:t>
            </a:r>
            <a:r>
              <a:rPr lang="en-US" dirty="0" smtClean="0"/>
              <a:t>under </a:t>
            </a:r>
            <a:r>
              <a:rPr lang="en-US" dirty="0" smtClean="0">
                <a:solidFill>
                  <a:srgbClr val="F3BE60"/>
                </a:solidFill>
              </a:rPr>
              <a:t>Create new -&gt; Table</a:t>
            </a:r>
            <a:r>
              <a:rPr lang="en-US" dirty="0" smtClean="0"/>
              <a:t> </a:t>
            </a:r>
            <a:r>
              <a:rPr lang="en-US" dirty="0"/>
              <a:t>inside the desired </a:t>
            </a:r>
            <a:r>
              <a:rPr lang="en-US" dirty="0" smtClean="0"/>
              <a:t>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514600"/>
            <a:ext cx="991586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6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add a field use </a:t>
            </a:r>
            <a:r>
              <a:rPr lang="en-US" dirty="0" smtClean="0">
                <a:solidFill>
                  <a:srgbClr val="F3BE60"/>
                </a:solidFill>
              </a:rPr>
              <a:t>Add column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</a:p>
        </p:txBody>
      </p:sp>
      <p:pic>
        <p:nvPicPr>
          <p:cNvPr id="1026" name="Picture 2" descr="C:\Users\MadWings\Desktop\Screenshot 2017-02-26 18.04.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798223"/>
            <a:ext cx="5486400" cy="48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Click </a:t>
            </a:r>
            <a:r>
              <a:rPr lang="en-US" dirty="0" smtClean="0">
                <a:solidFill>
                  <a:schemeClr val="accent1"/>
                </a:solidFill>
              </a:rPr>
              <a:t>PRIMARY </a:t>
            </a:r>
            <a:r>
              <a:rPr lang="en-US" dirty="0"/>
              <a:t>from the context menu of the desired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122" name="Picture 2" descr="C:\Users\MadWings\Desktop\prim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590800"/>
            <a:ext cx="5181600" cy="39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set a default value for every field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default value makes the field mandatory on </a:t>
            </a:r>
            <a:r>
              <a:rPr lang="en-US" dirty="0" smtClean="0">
                <a:solidFill>
                  <a:srgbClr val="F3BE60"/>
                </a:solidFill>
              </a:rPr>
              <a:t>row insert</a:t>
            </a:r>
            <a:endParaRPr lang="bg-BG" dirty="0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Defaults</a:t>
            </a:r>
            <a:endParaRPr lang="en-US" dirty="0"/>
          </a:p>
        </p:txBody>
      </p:sp>
      <p:pic>
        <p:nvPicPr>
          <p:cNvPr id="6146" name="Picture 2" descr="C:\Users\MadWings\Desktop\de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5" y="2667000"/>
            <a:ext cx="913227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all kinds of data manipulations select the </a:t>
            </a:r>
            <a:r>
              <a:rPr lang="en-US" dirty="0" smtClean="0">
                <a:solidFill>
                  <a:srgbClr val="F3BE60"/>
                </a:solidFill>
              </a:rPr>
              <a:t>Data</a:t>
            </a:r>
            <a:r>
              <a:rPr lang="en-US" dirty="0" smtClean="0"/>
              <a:t> tab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Manipulate</a:t>
            </a:r>
            <a:r>
              <a:rPr lang="en-US" smtClean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2051" name="Picture 3" descr="C:\Users\MadWings\Desktop\Clipboard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" y="1828800"/>
            <a:ext cx="96678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change the properties of a table after </a:t>
            </a:r>
            <a:r>
              <a:rPr lang="en-US" dirty="0" smtClean="0"/>
              <a:t>its creation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</a:p>
        </p:txBody>
      </p:sp>
      <p:pic>
        <p:nvPicPr>
          <p:cNvPr id="7170" name="Picture 2" descr="C:\Users\MadWings\Desktop\Clipboard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" y="1847850"/>
            <a:ext cx="101060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SQL Queries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71" y="1099823"/>
            <a:ext cx="5484884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962400"/>
            <a:ext cx="1450286" cy="490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35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#PHPFUND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traditionally </a:t>
            </a:r>
            <a:r>
              <a:rPr lang="en-US" dirty="0">
                <a:solidFill>
                  <a:schemeClr val="accent1"/>
                </a:solidFill>
              </a:rPr>
              <a:t>capitalized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52998" y="4038600"/>
            <a:ext cx="688282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812" y="3056061"/>
            <a:ext cx="3505200" cy="700710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 in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999437"/>
            <a:ext cx="70287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Id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Email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FirstName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LastName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103812" y="1999437"/>
            <a:ext cx="1921828" cy="56345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953042" y="3840480"/>
            <a:ext cx="196185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2953042" y="4296689"/>
            <a:ext cx="17408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2953042" y="3384271"/>
            <a:ext cx="11693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2953042" y="2928062"/>
            <a:ext cx="62073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3563114" y="2928062"/>
            <a:ext cx="742185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4920230" y="3840480"/>
            <a:ext cx="225781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4714490" y="4296689"/>
            <a:ext cx="231115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4150610" y="3384271"/>
            <a:ext cx="231877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4361627" y="2928062"/>
            <a:ext cx="1642933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6498272" y="3384271"/>
            <a:ext cx="167036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13412" y="1151121"/>
            <a:ext cx="3048000" cy="700710"/>
          </a:xfrm>
          <a:prstGeom prst="wedgeRoundRectCallout">
            <a:avLst>
              <a:gd name="adj1" fmla="val -41775"/>
              <a:gd name="adj2" fmla="val 791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446212" y="5486400"/>
            <a:ext cx="3048000" cy="700710"/>
          </a:xfrm>
          <a:prstGeom prst="wedgeRoundRectCallout">
            <a:avLst>
              <a:gd name="adj1" fmla="val 32169"/>
              <a:gd name="adj2" fmla="val -159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Column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256212" y="5486400"/>
            <a:ext cx="3048000" cy="700710"/>
          </a:xfrm>
          <a:prstGeom prst="wedgeRoundRectCallout">
            <a:avLst>
              <a:gd name="adj1" fmla="val -40930"/>
              <a:gd name="adj2" fmla="val -1635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085012" y="2267746"/>
            <a:ext cx="3352800" cy="700710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 properties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all information from a table</a:t>
            </a:r>
          </a:p>
          <a:p>
            <a:pPr>
              <a:spcBef>
                <a:spcPts val="13200"/>
              </a:spcBef>
            </a:pPr>
            <a:r>
              <a:rPr lang="en-US" dirty="0"/>
              <a:t>You can limit the columns and number of records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792480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3" y="5018094"/>
            <a:ext cx="7924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  <a:p>
            <a:pPr>
              <a:lnSpc>
                <a:spcPct val="105000"/>
              </a:lnSpc>
            </a:pPr>
            <a:r>
              <a:rPr lang="en-US" sz="3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LIMIT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5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1212" y="1312303"/>
            <a:ext cx="3505200" cy="700710"/>
          </a:xfrm>
          <a:prstGeom prst="wedgeRoundRectCallout">
            <a:avLst>
              <a:gd name="adj1" fmla="val -41996"/>
              <a:gd name="adj2" fmla="val 1195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161212" y="4152319"/>
            <a:ext cx="3505200" cy="700710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List of columns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827212" y="4223680"/>
            <a:ext cx="3505200" cy="630822"/>
          </a:xfrm>
          <a:prstGeom prst="wedgeRoundRectCallout">
            <a:avLst>
              <a:gd name="adj1" fmla="val 40673"/>
              <a:gd name="adj2" fmla="val 910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Number of records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</a:t>
            </a:r>
            <a:r>
              <a:rPr lang="en-US" dirty="0" smtClean="0"/>
              <a:t>structures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/>
              <a:t>You can drop </a:t>
            </a:r>
            <a:r>
              <a:rPr lang="en-US" dirty="0" smtClean="0">
                <a:solidFill>
                  <a:schemeClr val="accent1"/>
                </a:solidFill>
              </a:rPr>
              <a:t>keys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constraints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tables</a:t>
            </a:r>
            <a:r>
              <a:rPr lang="en-US" dirty="0" smtClean="0"/>
              <a:t> and entire </a:t>
            </a:r>
            <a:r>
              <a:rPr lang="en-US" dirty="0" smtClean="0">
                <a:solidFill>
                  <a:schemeClr val="accent1"/>
                </a:solidFill>
              </a:rPr>
              <a:t>databases</a:t>
            </a:r>
          </a:p>
          <a:p>
            <a:r>
              <a:rPr lang="en-US" dirty="0" smtClean="0"/>
              <a:t>Deleting </a:t>
            </a:r>
            <a:r>
              <a:rPr lang="en-US" dirty="0"/>
              <a:t>all data in a </a:t>
            </a:r>
            <a:r>
              <a:rPr lang="en-US" dirty="0" smtClean="0"/>
              <a:t>table</a:t>
            </a:r>
            <a:endParaRPr lang="en-US" dirty="0">
              <a:solidFill>
                <a:schemeClr val="accent1"/>
              </a:solidFill>
            </a:endParaRPr>
          </a:p>
          <a:p>
            <a:pPr>
              <a:spcBef>
                <a:spcPts val="4200"/>
              </a:spcBef>
            </a:pPr>
            <a:r>
              <a:rPr lang="en-US" dirty="0"/>
              <a:t>Both of these actions </a:t>
            </a:r>
            <a:r>
              <a:rPr lang="en-US" dirty="0">
                <a:solidFill>
                  <a:schemeClr val="accent1"/>
                </a:solidFill>
              </a:rPr>
              <a:t>cannot be undone </a:t>
            </a:r>
            <a:r>
              <a:rPr lang="en-US" dirty="0"/>
              <a:t>– use with caution!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</a:p>
        </p:txBody>
      </p:sp>
    </p:spTree>
    <p:extLst>
      <p:ext uri="{BB962C8B-B14F-4D97-AF65-F5344CB8AC3E}">
        <p14:creationId xmlns:p14="http://schemas.microsoft.com/office/powerpoint/2010/main" val="219696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delete all the entries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Dropping, Deleting and Truncating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2057400"/>
            <a:ext cx="43465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DELETE FROM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88155" y="1143000"/>
            <a:ext cx="3048000" cy="700710"/>
          </a:xfrm>
          <a:prstGeom prst="wedgeRoundRectCallout">
            <a:avLst>
              <a:gd name="adj1" fmla="val 21058"/>
              <a:gd name="adj2" fmla="val 91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3236" y="3868890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18412" y="4141272"/>
            <a:ext cx="3048000" cy="700710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43236" y="5480295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23212" y="5129937"/>
            <a:ext cx="3048000" cy="700710"/>
          </a:xfrm>
          <a:prstGeom prst="wedgeRoundRectCallout">
            <a:avLst>
              <a:gd name="adj1" fmla="val -72970"/>
              <a:gd name="adj2" fmla="val 37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13412" y="2046035"/>
            <a:ext cx="48799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</p:spTree>
    <p:extLst>
      <p:ext uri="{BB962C8B-B14F-4D97-AF65-F5344CB8AC3E}">
        <p14:creationId xmlns:p14="http://schemas.microsoft.com/office/powerpoint/2010/main" val="314274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RDBMS store and manage data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MySQL server also stores data types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Modeling database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Using tools like HeidiSQL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Execute basic SQL Queries</a:t>
            </a:r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352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https://softuni.bg/courses/php-basics/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87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9612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3862" y="1974850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677048" y="2667000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00315 – 07/16/2016</a:t>
            </a:r>
          </a:p>
          <a:p>
            <a:r>
              <a:rPr lang="en-US" sz="3200" dirty="0"/>
              <a:t>David Rivers</a:t>
            </a:r>
          </a:p>
          <a:p>
            <a:r>
              <a:rPr lang="en-US" sz="3200" dirty="0"/>
              <a:t>Oil Pump (OP147-0623)</a:t>
            </a:r>
          </a:p>
          <a:p>
            <a:r>
              <a:rPr lang="en-US" sz="3200" dirty="0"/>
              <a:t>1 x 69.90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7262" y="2359025"/>
            <a:ext cx="1066799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3471862" y="3056255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215640" y="3437255"/>
            <a:ext cx="12725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2712719" y="3819525"/>
            <a:ext cx="1633855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526280" y="454342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4526280" y="491680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1654693"/>
            <a:ext cx="3962400" cy="2759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" y="4942412"/>
            <a:ext cx="11885613" cy="9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2230</TotalTime>
  <Words>1118</Words>
  <Application>Microsoft Office PowerPoint</Application>
  <PresentationFormat>Custom</PresentationFormat>
  <Paragraphs>308</Paragraphs>
  <Slides>38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SoftUni 16x9</vt:lpstr>
      <vt:lpstr>MySQL Introduction</vt:lpstr>
      <vt:lpstr>Table of Contents</vt:lpstr>
      <vt:lpstr>Questions</vt:lpstr>
      <vt:lpstr>Data Management</vt:lpstr>
      <vt:lpstr>Storage vs. Management</vt:lpstr>
      <vt:lpstr>Storage vs. Management</vt:lpstr>
      <vt:lpstr>Storage vs. Management (2)</vt:lpstr>
      <vt:lpstr>Databases and RDBMS</vt:lpstr>
      <vt:lpstr>Database Engine</vt:lpstr>
      <vt:lpstr>Database Engine Flow</vt:lpstr>
      <vt:lpstr>Top Database Engines</vt:lpstr>
      <vt:lpstr>Download Clients &amp; Servers</vt:lpstr>
      <vt:lpstr>MySQL Server Architecture</vt:lpstr>
      <vt:lpstr>Database Table Elements</vt:lpstr>
      <vt:lpstr>Structured Query Language</vt:lpstr>
      <vt:lpstr>Data Types in MySQL Server</vt:lpstr>
      <vt:lpstr>Basic Data Types in MySQL</vt:lpstr>
      <vt:lpstr>Basic Data Types in MySQL (2)</vt:lpstr>
      <vt:lpstr>Database Modeling</vt:lpstr>
      <vt:lpstr>Working with HeidiSQL</vt:lpstr>
      <vt:lpstr>Make New Connection</vt:lpstr>
      <vt:lpstr>Creating a New Database</vt:lpstr>
      <vt:lpstr>Creating Tables</vt:lpstr>
      <vt:lpstr>Creating Tables (2)</vt:lpstr>
      <vt:lpstr>Creating Tables (3)</vt:lpstr>
      <vt:lpstr>Field Defaults</vt:lpstr>
      <vt:lpstr>Manipulate Data</vt:lpstr>
      <vt:lpstr>Altering Tables</vt:lpstr>
      <vt:lpstr>Basic SQL Queries</vt:lpstr>
      <vt:lpstr>SQL Queries</vt:lpstr>
      <vt:lpstr>Table Creation in SQL</vt:lpstr>
      <vt:lpstr>Retrieve Records in SQL</vt:lpstr>
      <vt:lpstr>Deleting from Database</vt:lpstr>
      <vt:lpstr>Dropping, Deleting and Truncating</vt:lpstr>
      <vt:lpstr>Summary</vt:lpstr>
      <vt:lpstr>MySQL Introduction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MySQL Introduction</dc:title>
  <dc:subject>PHP Fundamentals Course</dc:subject>
  <dc:creator>Software University Foundation</dc:creator>
  <cp:keywords>PHP Fundamentals, MySQL, programming, SoftUni, Software University, programming, software development, software engineering, course, database systems</cp:keywords>
  <dc:description>Software University Foundation - http://softuni.org</dc:description>
  <cp:lastModifiedBy>MadWings</cp:lastModifiedBy>
  <cp:revision>112</cp:revision>
  <dcterms:created xsi:type="dcterms:W3CDTF">2014-01-02T17:00:34Z</dcterms:created>
  <dcterms:modified xsi:type="dcterms:W3CDTF">2017-02-27T10:52:57Z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